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477" autoAdjust="0"/>
  </p:normalViewPr>
  <p:slideViewPr>
    <p:cSldViewPr snapToGrid="0">
      <p:cViewPr varScale="1">
        <p:scale>
          <a:sx n="63" d="100"/>
          <a:sy n="63" d="100"/>
        </p:scale>
        <p:origin x="-102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BAB022-2964-4C1B-BA65-7BBBAC49B205}" type="datetimeFigureOut">
              <a:rPr lang="en-IN" smtClean="0"/>
              <a:t>12-08-2022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D4CE0-1A34-4902-9F5D-2CA44BE5A8ED}" type="slidenum">
              <a:rPr lang="en-IN" smtClean="0"/>
              <a:t>‹#›</a:t>
            </a:fld>
            <a:endParaRPr lang="en-IN"/>
          </a:p>
        </p:txBody>
      </p:sp>
    </p:spTree>
    <p:extLst>
      <p:ext uri="{BB962C8B-B14F-4D97-AF65-F5344CB8AC3E}">
        <p14:creationId xmlns:p14="http://schemas.microsoft.com/office/powerpoint/2010/main" val="236239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0D4CE0-1A34-4902-9F5D-2CA44BE5A8ED}" type="slidenum">
              <a:rPr lang="en-IN" smtClean="0"/>
              <a:t>20</a:t>
            </a:fld>
            <a:endParaRPr lang="en-IN"/>
          </a:p>
        </p:txBody>
      </p:sp>
    </p:spTree>
    <p:extLst>
      <p:ext uri="{BB962C8B-B14F-4D97-AF65-F5344CB8AC3E}">
        <p14:creationId xmlns:p14="http://schemas.microsoft.com/office/powerpoint/2010/main" val="424782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0D4CE0-1A34-4902-9F5D-2CA44BE5A8ED}" type="slidenum">
              <a:rPr lang="en-IN" smtClean="0"/>
              <a:t>23</a:t>
            </a:fld>
            <a:endParaRPr lang="en-IN"/>
          </a:p>
        </p:txBody>
      </p:sp>
    </p:spTree>
    <p:extLst>
      <p:ext uri="{BB962C8B-B14F-4D97-AF65-F5344CB8AC3E}">
        <p14:creationId xmlns:p14="http://schemas.microsoft.com/office/powerpoint/2010/main" val="468633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00418FB-EDC6-41FC-9005-1158191C6231}" type="datetimeFigureOut">
              <a:rPr lang="en-IN" smtClean="0"/>
              <a:t>12-08-2022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329751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00418FB-EDC6-41FC-9005-1158191C6231}" type="datetimeFigureOut">
              <a:rPr lang="en-IN" smtClean="0"/>
              <a:t>12-08-2022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105302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00418FB-EDC6-41FC-9005-1158191C6231}" type="datetimeFigureOut">
              <a:rPr lang="en-IN" smtClean="0"/>
              <a:t>12-08-2022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108138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00418FB-EDC6-41FC-9005-1158191C6231}" type="datetimeFigureOut">
              <a:rPr lang="en-IN" smtClean="0"/>
              <a:t>12-08-2022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142886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0418FB-EDC6-41FC-9005-1158191C6231}" type="datetimeFigureOut">
              <a:rPr lang="en-IN" smtClean="0"/>
              <a:t>12-08-2022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358424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00418FB-EDC6-41FC-9005-1158191C6231}" type="datetimeFigureOut">
              <a:rPr lang="en-IN" smtClean="0"/>
              <a:t>12-08-2022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215177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00418FB-EDC6-41FC-9005-1158191C6231}" type="datetimeFigureOut">
              <a:rPr lang="en-IN" smtClean="0"/>
              <a:t>12-08-2022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61035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00418FB-EDC6-41FC-9005-1158191C6231}" type="datetimeFigureOut">
              <a:rPr lang="en-IN" smtClean="0"/>
              <a:t>12-08-2022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401671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418FB-EDC6-41FC-9005-1158191C6231}" type="datetimeFigureOut">
              <a:rPr lang="en-IN" smtClean="0"/>
              <a:t>12-08-2022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2843705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0418FB-EDC6-41FC-9005-1158191C6231}" type="datetimeFigureOut">
              <a:rPr lang="en-IN" smtClean="0"/>
              <a:t>12-08-2022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186782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0418FB-EDC6-41FC-9005-1158191C6231}" type="datetimeFigureOut">
              <a:rPr lang="en-IN" smtClean="0"/>
              <a:t>12-08-2022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5A24F-085E-46D0-9B1F-55EF14CACC45}" type="slidenum">
              <a:rPr lang="en-IN" smtClean="0"/>
              <a:t>‹#›</a:t>
            </a:fld>
            <a:endParaRPr lang="en-IN"/>
          </a:p>
        </p:txBody>
      </p:sp>
    </p:spTree>
    <p:extLst>
      <p:ext uri="{BB962C8B-B14F-4D97-AF65-F5344CB8AC3E}">
        <p14:creationId xmlns:p14="http://schemas.microsoft.com/office/powerpoint/2010/main" val="61803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418FB-EDC6-41FC-9005-1158191C6231}" type="datetimeFigureOut">
              <a:rPr lang="en-IN" smtClean="0"/>
              <a:t>12-08-2022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5A24F-085E-46D0-9B1F-55EF14CACC45}" type="slidenum">
              <a:rPr lang="en-IN" smtClean="0"/>
              <a:t>‹#›</a:t>
            </a:fld>
            <a:endParaRPr lang="en-IN"/>
          </a:p>
        </p:txBody>
      </p:sp>
    </p:spTree>
    <p:extLst>
      <p:ext uri="{BB962C8B-B14F-4D97-AF65-F5344CB8AC3E}">
        <p14:creationId xmlns:p14="http://schemas.microsoft.com/office/powerpoint/2010/main" val="3200985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3769" t="21919" r="18920" b="20158"/>
          <a:stretch/>
        </p:blipFill>
        <p:spPr>
          <a:xfrm>
            <a:off x="0" y="103031"/>
            <a:ext cx="10406130" cy="5743977"/>
          </a:xfrm>
          <a:prstGeom prst="rect">
            <a:avLst/>
          </a:prstGeom>
        </p:spPr>
      </p:pic>
      <p:sp>
        <p:nvSpPr>
          <p:cNvPr id="6" name="Title 1"/>
          <p:cNvSpPr>
            <a:spLocks noGrp="1"/>
          </p:cNvSpPr>
          <p:nvPr>
            <p:ph type="subTitle" idx="1"/>
          </p:nvPr>
        </p:nvSpPr>
        <p:spPr>
          <a:xfrm flipV="1">
            <a:off x="2245217" y="5313361"/>
            <a:ext cx="4812406" cy="45719"/>
          </a:xfrm>
        </p:spPr>
        <p:txBody>
          <a:bodyPr>
            <a:normAutofit fontScale="25000" lnSpcReduction="20000"/>
          </a:bodyPr>
          <a:lstStyle/>
          <a:p>
            <a:endParaRPr lang="en-IN" dirty="0"/>
          </a:p>
        </p:txBody>
      </p:sp>
    </p:spTree>
    <p:extLst>
      <p:ext uri="{BB962C8B-B14F-4D97-AF65-F5344CB8AC3E}">
        <p14:creationId xmlns:p14="http://schemas.microsoft.com/office/powerpoint/2010/main" val="585279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5718" b="7716"/>
          <a:stretch/>
        </p:blipFill>
        <p:spPr>
          <a:xfrm>
            <a:off x="163773" y="365125"/>
            <a:ext cx="12028227" cy="6172153"/>
          </a:xfrm>
          <a:prstGeom prst="rect">
            <a:avLst/>
          </a:prstGeom>
        </p:spPr>
      </p:pic>
    </p:spTree>
    <p:extLst>
      <p:ext uri="{BB962C8B-B14F-4D97-AF65-F5344CB8AC3E}">
        <p14:creationId xmlns:p14="http://schemas.microsoft.com/office/powerpoint/2010/main" val="76339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860" t="3523" r="6914" b="12734"/>
          <a:stretch/>
        </p:blipFill>
        <p:spPr>
          <a:xfrm>
            <a:off x="150125" y="365125"/>
            <a:ext cx="11532359" cy="5257753"/>
          </a:xfrm>
          <a:prstGeom prst="rect">
            <a:avLst/>
          </a:prstGeom>
        </p:spPr>
      </p:pic>
    </p:spTree>
    <p:extLst>
      <p:ext uri="{BB962C8B-B14F-4D97-AF65-F5344CB8AC3E}">
        <p14:creationId xmlns:p14="http://schemas.microsoft.com/office/powerpoint/2010/main" val="1107021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5849" t="17467" r="20140" b="19525"/>
          <a:stretch/>
        </p:blipFill>
        <p:spPr>
          <a:xfrm>
            <a:off x="477672" y="365125"/>
            <a:ext cx="11341289" cy="6322278"/>
          </a:xfrm>
          <a:prstGeom prst="rect">
            <a:avLst/>
          </a:prstGeom>
        </p:spPr>
      </p:pic>
    </p:spTree>
    <p:extLst>
      <p:ext uri="{BB962C8B-B14F-4D97-AF65-F5344CB8AC3E}">
        <p14:creationId xmlns:p14="http://schemas.microsoft.com/office/powerpoint/2010/main" val="979096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555" t="17637" r="16084" b="19633"/>
          <a:stretch/>
        </p:blipFill>
        <p:spPr>
          <a:xfrm>
            <a:off x="627798" y="259308"/>
            <a:ext cx="10918208" cy="5063320"/>
          </a:xfrm>
          <a:prstGeom prst="rect">
            <a:avLst/>
          </a:prstGeom>
        </p:spPr>
      </p:pic>
    </p:spTree>
    <p:extLst>
      <p:ext uri="{BB962C8B-B14F-4D97-AF65-F5344CB8AC3E}">
        <p14:creationId xmlns:p14="http://schemas.microsoft.com/office/powerpoint/2010/main" val="3575381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378" t="17950" r="21197" b="19320"/>
          <a:stretch/>
        </p:blipFill>
        <p:spPr>
          <a:xfrm>
            <a:off x="709684" y="365125"/>
            <a:ext cx="10644115" cy="5653538"/>
          </a:xfrm>
          <a:prstGeom prst="rect">
            <a:avLst/>
          </a:prstGeom>
        </p:spPr>
      </p:pic>
    </p:spTree>
    <p:extLst>
      <p:ext uri="{BB962C8B-B14F-4D97-AF65-F5344CB8AC3E}">
        <p14:creationId xmlns:p14="http://schemas.microsoft.com/office/powerpoint/2010/main" val="74710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378" t="17010" r="20316" b="20261"/>
          <a:stretch/>
        </p:blipFill>
        <p:spPr>
          <a:xfrm>
            <a:off x="696036" y="365125"/>
            <a:ext cx="10863618" cy="4930206"/>
          </a:xfrm>
          <a:prstGeom prst="rect">
            <a:avLst/>
          </a:prstGeom>
        </p:spPr>
      </p:pic>
    </p:spTree>
    <p:extLst>
      <p:ext uri="{BB962C8B-B14F-4D97-AF65-F5344CB8AC3E}">
        <p14:creationId xmlns:p14="http://schemas.microsoft.com/office/powerpoint/2010/main" val="4288496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 y="191069"/>
            <a:ext cx="9965744" cy="5985894"/>
          </a:xfrm>
          <a:prstGeom prst="rect">
            <a:avLst/>
          </a:prstGeom>
        </p:spPr>
      </p:pic>
      <p:sp>
        <p:nvSpPr>
          <p:cNvPr id="5" name="TextBox 4"/>
          <p:cNvSpPr txBox="1"/>
          <p:nvPr/>
        </p:nvSpPr>
        <p:spPr>
          <a:xfrm>
            <a:off x="10617958" y="2674961"/>
            <a:ext cx="2283638" cy="369332"/>
          </a:xfrm>
          <a:prstGeom prst="rect">
            <a:avLst/>
          </a:prstGeom>
          <a:noFill/>
        </p:spPr>
        <p:txBody>
          <a:bodyPr wrap="none" rtlCol="0">
            <a:spAutoFit/>
          </a:bodyPr>
          <a:lstStyle/>
          <a:p>
            <a:r>
              <a:rPr lang="en-US" dirty="0" err="1" smtClean="0"/>
              <a:t>Yaml</a:t>
            </a:r>
            <a:r>
              <a:rPr lang="en-US" dirty="0" smtClean="0"/>
              <a:t> file to create pod</a:t>
            </a:r>
            <a:endParaRPr lang="en-IN" dirty="0"/>
          </a:p>
        </p:txBody>
      </p:sp>
    </p:spTree>
    <p:extLst>
      <p:ext uri="{BB962C8B-B14F-4D97-AF65-F5344CB8AC3E}">
        <p14:creationId xmlns:p14="http://schemas.microsoft.com/office/powerpoint/2010/main" val="3184975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218364"/>
            <a:ext cx="11750721" cy="5958599"/>
          </a:xfrm>
          <a:prstGeom prst="rect">
            <a:avLst/>
          </a:prstGeom>
        </p:spPr>
      </p:pic>
    </p:spTree>
    <p:extLst>
      <p:ext uri="{BB962C8B-B14F-4D97-AF65-F5344CB8AC3E}">
        <p14:creationId xmlns:p14="http://schemas.microsoft.com/office/powerpoint/2010/main" val="4125150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3443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287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03" b="7910"/>
          <a:stretch/>
        </p:blipFill>
        <p:spPr bwMode="auto">
          <a:xfrm>
            <a:off x="-166255" y="0"/>
            <a:ext cx="1235825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230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3033" r="800" b="9359"/>
          <a:stretch/>
        </p:blipFill>
        <p:spPr>
          <a:xfrm>
            <a:off x="0" y="605306"/>
            <a:ext cx="11282960" cy="5602310"/>
          </a:xfrm>
          <a:prstGeom prst="rect">
            <a:avLst/>
          </a:prstGeom>
        </p:spPr>
      </p:pic>
      <p:sp>
        <p:nvSpPr>
          <p:cNvPr id="5" name="Rectangle 4"/>
          <p:cNvSpPr/>
          <p:nvPr/>
        </p:nvSpPr>
        <p:spPr>
          <a:xfrm>
            <a:off x="9684913" y="759854"/>
            <a:ext cx="1558343" cy="412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6199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1454"/>
          <a:stretch/>
        </p:blipFill>
        <p:spPr bwMode="auto">
          <a:xfrm>
            <a:off x="-471055" y="-263236"/>
            <a:ext cx="10409094" cy="712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923309" y="2576945"/>
            <a:ext cx="7509164" cy="554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38039" y="2576945"/>
            <a:ext cx="3934090" cy="646331"/>
          </a:xfrm>
          <a:prstGeom prst="rect">
            <a:avLst/>
          </a:prstGeom>
          <a:noFill/>
        </p:spPr>
        <p:txBody>
          <a:bodyPr wrap="none" rtlCol="0">
            <a:spAutoFit/>
          </a:bodyPr>
          <a:lstStyle/>
          <a:p>
            <a:r>
              <a:rPr lang="en-IN" dirty="0" smtClean="0"/>
              <a:t>This line  will </a:t>
            </a:r>
            <a:r>
              <a:rPr lang="en-IN" dirty="0" err="1" smtClean="0"/>
              <a:t>conver</a:t>
            </a:r>
            <a:r>
              <a:rPr lang="en-IN" dirty="0" smtClean="0"/>
              <a:t> </a:t>
            </a:r>
            <a:r>
              <a:rPr lang="en-IN" dirty="0" err="1" smtClean="0"/>
              <a:t>cgroup</a:t>
            </a:r>
            <a:r>
              <a:rPr lang="en-IN" dirty="0" smtClean="0"/>
              <a:t> to </a:t>
            </a:r>
            <a:r>
              <a:rPr lang="en-IN" dirty="0" err="1" smtClean="0"/>
              <a:t>systemd</a:t>
            </a:r>
            <a:endParaRPr lang="en-IN" dirty="0" smtClean="0"/>
          </a:p>
          <a:p>
            <a:r>
              <a:rPr lang="en-IN" dirty="0" smtClean="0"/>
              <a:t>Update on master , and on worker node</a:t>
            </a:r>
            <a:endParaRPr lang="en-IN" dirty="0"/>
          </a:p>
        </p:txBody>
      </p:sp>
    </p:spTree>
    <p:extLst>
      <p:ext uri="{BB962C8B-B14F-4D97-AF65-F5344CB8AC3E}">
        <p14:creationId xmlns:p14="http://schemas.microsoft.com/office/powerpoint/2010/main" val="3652447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836"/>
            <a:ext cx="10515600" cy="7481455"/>
          </a:xfrm>
        </p:spPr>
        <p:txBody>
          <a:bodyPr>
            <a:normAutofit/>
          </a:bodyPr>
          <a:lstStyle/>
          <a:p>
            <a:r>
              <a:rPr lang="en-IN" sz="1100" b="1" dirty="0"/>
              <a:t>Setting up three node </a:t>
            </a:r>
            <a:r>
              <a:rPr lang="en-IN" sz="1100" b="1" dirty="0" err="1"/>
              <a:t>Kubernetes</a:t>
            </a:r>
            <a:r>
              <a:rPr lang="en-IN" sz="1100" b="1" dirty="0"/>
              <a:t> cluster</a:t>
            </a:r>
          </a:p>
          <a:p>
            <a:r>
              <a:rPr lang="en-IN" sz="1100" dirty="0"/>
              <a:t>First of all, we should have three instances created that can connect over the public network. It doesn't matter how those instances are created, for example, they can either be Digital Ocean droplets or AWS EC2 instances.</a:t>
            </a:r>
          </a:p>
          <a:p>
            <a:r>
              <a:rPr lang="en-IN" sz="1100" b="1" dirty="0"/>
              <a:t>SSH into all the instances</a:t>
            </a:r>
          </a:p>
          <a:p>
            <a:r>
              <a:rPr lang="en-IN" sz="1100" dirty="0"/>
              <a:t>Once you are into those instances, the commands that are mentioned below should be run on all the instances</a:t>
            </a:r>
          </a:p>
          <a:p>
            <a:r>
              <a:rPr lang="en-IN" sz="1100" b="1" dirty="0"/>
              <a:t>Commands to run on all the nodes</a:t>
            </a:r>
          </a:p>
          <a:p>
            <a:r>
              <a:rPr lang="en-IN" sz="1100" dirty="0"/>
              <a:t># Get </a:t>
            </a:r>
            <a:r>
              <a:rPr lang="en-IN" sz="1100" dirty="0" err="1"/>
              <a:t>sudo</a:t>
            </a:r>
            <a:r>
              <a:rPr lang="en-IN" sz="1100" dirty="0"/>
              <a:t> working </a:t>
            </a:r>
            <a:r>
              <a:rPr lang="en-IN" sz="1100" dirty="0" err="1"/>
              <a:t>sudo</a:t>
            </a:r>
            <a:r>
              <a:rPr lang="en-IN" sz="1100" dirty="0"/>
              <a:t> -l # update packages and their version </a:t>
            </a:r>
            <a:r>
              <a:rPr lang="en-IN" sz="1100" dirty="0" err="1"/>
              <a:t>sudo</a:t>
            </a:r>
            <a:r>
              <a:rPr lang="en-IN" sz="1100" dirty="0"/>
              <a:t> apt-get update &amp;&amp; </a:t>
            </a:r>
            <a:r>
              <a:rPr lang="en-IN" sz="1100" dirty="0" err="1"/>
              <a:t>sudo</a:t>
            </a:r>
            <a:r>
              <a:rPr lang="en-IN" sz="1100" dirty="0"/>
              <a:t> apt-get upgrade -y # install curl and apt-transport-https </a:t>
            </a:r>
            <a:r>
              <a:rPr lang="en-IN" sz="1100" dirty="0" err="1"/>
              <a:t>sudo</a:t>
            </a:r>
            <a:r>
              <a:rPr lang="en-IN" sz="1100" dirty="0"/>
              <a:t> apt-get update &amp;&amp; </a:t>
            </a:r>
            <a:r>
              <a:rPr lang="en-IN" sz="1100" dirty="0" err="1"/>
              <a:t>sudo</a:t>
            </a:r>
            <a:r>
              <a:rPr lang="en-IN" sz="1100" dirty="0"/>
              <a:t> apt-get install -y apt-transport-https curl # add key to verify releases curl -s https://packages.cloud.google.com/apt/doc/apt-key.gpg | </a:t>
            </a:r>
            <a:r>
              <a:rPr lang="en-IN" sz="1100" dirty="0" err="1"/>
              <a:t>sudo</a:t>
            </a:r>
            <a:r>
              <a:rPr lang="en-IN" sz="1100" dirty="0"/>
              <a:t> apt-key add - # add </a:t>
            </a:r>
            <a:r>
              <a:rPr lang="en-IN" sz="1100" dirty="0" err="1"/>
              <a:t>kubernetes</a:t>
            </a:r>
            <a:r>
              <a:rPr lang="en-IN" sz="1100" dirty="0"/>
              <a:t> apt repo cat &lt;&lt;EOF | </a:t>
            </a:r>
            <a:r>
              <a:rPr lang="en-IN" sz="1100" dirty="0" err="1"/>
              <a:t>sudo</a:t>
            </a:r>
            <a:r>
              <a:rPr lang="en-IN" sz="1100" dirty="0"/>
              <a:t> tee /</a:t>
            </a:r>
            <a:r>
              <a:rPr lang="en-IN" sz="1100" dirty="0" err="1"/>
              <a:t>etc</a:t>
            </a:r>
            <a:r>
              <a:rPr lang="en-IN" sz="1100" dirty="0"/>
              <a:t>/apt/</a:t>
            </a:r>
            <a:r>
              <a:rPr lang="en-IN" sz="1100" dirty="0" err="1"/>
              <a:t>sources.list.d</a:t>
            </a:r>
            <a:r>
              <a:rPr lang="en-IN" sz="1100" dirty="0"/>
              <a:t>/</a:t>
            </a:r>
            <a:r>
              <a:rPr lang="en-IN" sz="1100" dirty="0" err="1"/>
              <a:t>kubernetes.list</a:t>
            </a:r>
            <a:r>
              <a:rPr lang="en-IN" sz="1100" dirty="0"/>
              <a:t> deb https://apt.kubernetes.io/ </a:t>
            </a:r>
            <a:r>
              <a:rPr lang="en-IN" sz="1100" dirty="0" err="1"/>
              <a:t>kubernetes-xenial</a:t>
            </a:r>
            <a:r>
              <a:rPr lang="en-IN" sz="1100" dirty="0"/>
              <a:t> main EOF # install </a:t>
            </a:r>
            <a:r>
              <a:rPr lang="en-IN" sz="1100" dirty="0" err="1"/>
              <a:t>kubelet</a:t>
            </a:r>
            <a:r>
              <a:rPr lang="en-IN" sz="1100" dirty="0"/>
              <a:t>, </a:t>
            </a:r>
            <a:r>
              <a:rPr lang="en-IN" sz="1100" dirty="0" err="1"/>
              <a:t>kubeadm</a:t>
            </a:r>
            <a:r>
              <a:rPr lang="en-IN" sz="1100" dirty="0"/>
              <a:t> and </a:t>
            </a:r>
            <a:r>
              <a:rPr lang="en-IN" sz="1100" dirty="0" err="1"/>
              <a:t>kubectl</a:t>
            </a:r>
            <a:r>
              <a:rPr lang="en-IN" sz="1100" dirty="0"/>
              <a:t> </a:t>
            </a:r>
            <a:r>
              <a:rPr lang="en-IN" sz="1100" dirty="0" err="1"/>
              <a:t>sudo</a:t>
            </a:r>
            <a:r>
              <a:rPr lang="en-IN" sz="1100" dirty="0"/>
              <a:t> apt-get update </a:t>
            </a:r>
            <a:r>
              <a:rPr lang="en-IN" sz="1100" dirty="0" err="1"/>
              <a:t>sudo</a:t>
            </a:r>
            <a:r>
              <a:rPr lang="en-IN" sz="1100" dirty="0"/>
              <a:t> apt-get install -y </a:t>
            </a:r>
            <a:r>
              <a:rPr lang="en-IN" sz="1100" dirty="0" err="1"/>
              <a:t>kubelet</a:t>
            </a:r>
            <a:r>
              <a:rPr lang="en-IN" sz="1100" dirty="0"/>
              <a:t> </a:t>
            </a:r>
            <a:r>
              <a:rPr lang="en-IN" sz="1100" dirty="0" err="1"/>
              <a:t>kubeadm</a:t>
            </a:r>
            <a:r>
              <a:rPr lang="en-IN" sz="1100" dirty="0"/>
              <a:t> </a:t>
            </a:r>
            <a:r>
              <a:rPr lang="en-IN" sz="1100" dirty="0" err="1"/>
              <a:t>kubectl</a:t>
            </a:r>
            <a:r>
              <a:rPr lang="en-IN" sz="1100" dirty="0"/>
              <a:t> # install </a:t>
            </a:r>
            <a:r>
              <a:rPr lang="en-IN" sz="1100" dirty="0" err="1"/>
              <a:t>docker</a:t>
            </a:r>
            <a:r>
              <a:rPr lang="en-IN" sz="1100" dirty="0"/>
              <a:t> </a:t>
            </a:r>
            <a:r>
              <a:rPr lang="en-IN" sz="1100" dirty="0" err="1"/>
              <a:t>sudo</a:t>
            </a:r>
            <a:r>
              <a:rPr lang="en-IN" sz="1100" dirty="0"/>
              <a:t> apt-get install docker.io # apt-mark hold is used so that these packages will not be updated/removed automatically </a:t>
            </a:r>
            <a:r>
              <a:rPr lang="en-IN" sz="1100" dirty="0" err="1"/>
              <a:t>sudo</a:t>
            </a:r>
            <a:r>
              <a:rPr lang="en-IN" sz="1100" dirty="0"/>
              <a:t> apt-mark hold </a:t>
            </a:r>
            <a:r>
              <a:rPr lang="en-IN" sz="1100" dirty="0" err="1"/>
              <a:t>kubelet</a:t>
            </a:r>
            <a:r>
              <a:rPr lang="en-IN" sz="1100" dirty="0"/>
              <a:t> </a:t>
            </a:r>
            <a:r>
              <a:rPr lang="en-IN" sz="1100" dirty="0" err="1"/>
              <a:t>kubeadm</a:t>
            </a:r>
            <a:r>
              <a:rPr lang="en-IN" sz="1100" dirty="0"/>
              <a:t> </a:t>
            </a:r>
            <a:r>
              <a:rPr lang="en-IN" sz="1100" dirty="0" err="1"/>
              <a:t>kubectl</a:t>
            </a:r>
            <a:r>
              <a:rPr lang="en-IN" sz="1100" dirty="0"/>
              <a:t> </a:t>
            </a:r>
          </a:p>
          <a:p>
            <a:r>
              <a:rPr lang="en-IN" sz="1100" dirty="0"/>
              <a:t>After the above commands are successfully run on all the worker nodes. Below steps can be followed to initialize the </a:t>
            </a:r>
            <a:r>
              <a:rPr lang="en-IN" sz="1100" dirty="0" err="1"/>
              <a:t>Kubernetes</a:t>
            </a:r>
            <a:r>
              <a:rPr lang="en-IN" sz="1100" dirty="0"/>
              <a:t> cluster.</a:t>
            </a:r>
          </a:p>
          <a:p>
            <a:r>
              <a:rPr lang="en-IN" sz="1100" b="1" dirty="0"/>
              <a:t>On Leader Node</a:t>
            </a:r>
          </a:p>
          <a:p>
            <a:r>
              <a:rPr lang="en-IN" sz="1100" dirty="0"/>
              <a:t>Run the below command on the node that you want to make the leader node. Please make sure you replace the correct IP of the node with IP-of-Node</a:t>
            </a:r>
          </a:p>
          <a:p>
            <a:r>
              <a:rPr lang="en-IN" sz="1100" dirty="0"/>
              <a:t>export MASTER_IP=&lt;IP-of-Node&gt; </a:t>
            </a:r>
            <a:r>
              <a:rPr lang="en-IN" sz="1100" dirty="0" err="1"/>
              <a:t>kubeadm</a:t>
            </a:r>
            <a:r>
              <a:rPr lang="en-IN" sz="1100" dirty="0"/>
              <a:t> </a:t>
            </a:r>
            <a:r>
              <a:rPr lang="en-IN" sz="1100" dirty="0" err="1"/>
              <a:t>init</a:t>
            </a:r>
            <a:r>
              <a:rPr lang="en-IN" sz="1100" dirty="0"/>
              <a:t> --</a:t>
            </a:r>
            <a:r>
              <a:rPr lang="en-IN" sz="1100" dirty="0" err="1"/>
              <a:t>apiserver</a:t>
            </a:r>
            <a:r>
              <a:rPr lang="en-IN" sz="1100" dirty="0"/>
              <a:t>-advertise-address=${MASTER_IP} --pod-network-</a:t>
            </a:r>
            <a:r>
              <a:rPr lang="en-IN" sz="1100" dirty="0" err="1"/>
              <a:t>cidr</a:t>
            </a:r>
            <a:r>
              <a:rPr lang="en-IN" sz="1100" dirty="0"/>
              <a:t>=10.244.0.0/16 </a:t>
            </a:r>
          </a:p>
          <a:p>
            <a:r>
              <a:rPr lang="en-IN" sz="1100" b="1" dirty="0"/>
              <a:t>Join worker nodes to the Leader node</a:t>
            </a:r>
          </a:p>
          <a:p>
            <a:r>
              <a:rPr lang="en-IN" sz="1100" dirty="0"/>
              <a:t>Once the command </a:t>
            </a:r>
            <a:r>
              <a:rPr lang="en-IN" sz="1100" dirty="0" err="1"/>
              <a:t>kubeadm</a:t>
            </a:r>
            <a:r>
              <a:rPr lang="en-IN" sz="1100" dirty="0"/>
              <a:t> </a:t>
            </a:r>
            <a:r>
              <a:rPr lang="en-IN" sz="1100" dirty="0" err="1"/>
              <a:t>init</a:t>
            </a:r>
            <a:r>
              <a:rPr lang="en-IN" sz="1100" dirty="0"/>
              <a:t> is completed on the leader node, below we would get a command like below in the output of </a:t>
            </a:r>
            <a:r>
              <a:rPr lang="en-IN" sz="1100" dirty="0" err="1"/>
              <a:t>kubeadm</a:t>
            </a:r>
            <a:r>
              <a:rPr lang="en-IN" sz="1100" dirty="0"/>
              <a:t> </a:t>
            </a:r>
            <a:r>
              <a:rPr lang="en-IN" sz="1100" dirty="0" err="1"/>
              <a:t>init</a:t>
            </a:r>
            <a:r>
              <a:rPr lang="en-IN" sz="1100" dirty="0"/>
              <a:t> that can be run on worker nodes to make them join the leader node.</a:t>
            </a:r>
          </a:p>
          <a:p>
            <a:r>
              <a:rPr lang="en-IN" sz="1100" dirty="0" err="1"/>
              <a:t>kubeadm</a:t>
            </a:r>
            <a:r>
              <a:rPr lang="en-IN" sz="1100" dirty="0"/>
              <a:t> join 206.189.134.39:6443 --token dxxfoj.a2zzwbfrjejzir4h \ --discovery-token-</a:t>
            </a:r>
            <a:r>
              <a:rPr lang="en-IN" sz="1100" dirty="0" err="1"/>
              <a:t>ca</a:t>
            </a:r>
            <a:r>
              <a:rPr lang="en-IN" sz="1100" dirty="0"/>
              <a:t>-cert-hash sha256:110e853989c2401b1e54aef6e8ff0393e05f18d531a75ed107cf6c05ca4170eb </a:t>
            </a:r>
          </a:p>
          <a:p>
            <a:r>
              <a:rPr lang="en-IN" sz="1100" b="1" dirty="0"/>
              <a:t>Install CNI plugin</a:t>
            </a:r>
          </a:p>
          <a:p>
            <a:r>
              <a:rPr lang="en-IN" sz="1100" dirty="0"/>
              <a:t>The below command can be run on the leader node to install the CNI plugin</a:t>
            </a:r>
          </a:p>
          <a:p>
            <a:r>
              <a:rPr lang="en-IN" sz="1100" dirty="0" err="1"/>
              <a:t>kubectl</a:t>
            </a:r>
            <a:r>
              <a:rPr lang="en-IN" sz="1100" dirty="0"/>
              <a:t> apply -f https://raw.githubusercontent.com/coreos/flannel/master/Documentation/kube-flannel.yml</a:t>
            </a:r>
          </a:p>
          <a:p>
            <a:endParaRPr lang="en-IN" sz="1100" dirty="0"/>
          </a:p>
        </p:txBody>
      </p:sp>
    </p:spTree>
    <p:extLst>
      <p:ext uri="{BB962C8B-B14F-4D97-AF65-F5344CB8AC3E}">
        <p14:creationId xmlns:p14="http://schemas.microsoft.com/office/powerpoint/2010/main" val="380298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327" t="19177" b="3771"/>
          <a:stretch/>
        </p:blipFill>
        <p:spPr bwMode="auto">
          <a:xfrm>
            <a:off x="193964" y="0"/>
            <a:ext cx="1184563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912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148" t="19176" b="3135"/>
          <a:stretch/>
        </p:blipFill>
        <p:spPr bwMode="auto">
          <a:xfrm>
            <a:off x="-110836" y="96982"/>
            <a:ext cx="12095018" cy="656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343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969" t="19176" b="8229"/>
          <a:stretch/>
        </p:blipFill>
        <p:spPr bwMode="auto">
          <a:xfrm>
            <a:off x="0" y="221672"/>
            <a:ext cx="12039600" cy="663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83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3"/>
          <p:cNvSpPr>
            <a:spLocks noGrp="1"/>
          </p:cNvSpPr>
          <p:nvPr>
            <p:ph idx="1"/>
          </p:nvPr>
        </p:nvSpPr>
        <p:spPr/>
        <p:txBody>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86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93273" y="1690255"/>
            <a:ext cx="1254831" cy="1200329"/>
          </a:xfrm>
          <a:prstGeom prst="rect">
            <a:avLst/>
          </a:prstGeom>
          <a:noFill/>
        </p:spPr>
        <p:txBody>
          <a:bodyPr wrap="none" rtlCol="0">
            <a:spAutoFit/>
          </a:bodyPr>
          <a:lstStyle/>
          <a:p>
            <a:r>
              <a:rPr lang="en-IN" dirty="0" smtClean="0"/>
              <a:t>For user</a:t>
            </a:r>
          </a:p>
          <a:p>
            <a:r>
              <a:rPr lang="en-IN" dirty="0" smtClean="0"/>
              <a:t>RBAC</a:t>
            </a:r>
          </a:p>
          <a:p>
            <a:r>
              <a:rPr lang="en-IN" dirty="0" smtClean="0"/>
              <a:t>Refer book </a:t>
            </a:r>
          </a:p>
          <a:p>
            <a:r>
              <a:rPr lang="en-IN" dirty="0" smtClean="0"/>
              <a:t>Notes also</a:t>
            </a:r>
          </a:p>
        </p:txBody>
      </p:sp>
    </p:spTree>
    <p:extLst>
      <p:ext uri="{BB962C8B-B14F-4D97-AF65-F5344CB8AC3E}">
        <p14:creationId xmlns:p14="http://schemas.microsoft.com/office/powerpoint/2010/main" val="2434551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3"/>
          <p:cNvSpPr>
            <a:spLocks noGrp="1"/>
          </p:cNvSpPr>
          <p:nvPr>
            <p:ph idx="1"/>
          </p:nvPr>
        </p:nvSpPr>
        <p:spPr/>
        <p:txBody>
          <a:bodyPr/>
          <a:lstStyle/>
          <a:p>
            <a:endParaRPr lang="en-IN"/>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491" t="-7386" r="1491" b="7386"/>
          <a:stretch/>
        </p:blipFill>
        <p:spPr bwMode="auto">
          <a:xfrm>
            <a:off x="-603539" y="-768927"/>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60" y="-228600"/>
            <a:ext cx="16337279"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1180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14252" y="1191490"/>
            <a:ext cx="1347677" cy="646331"/>
          </a:xfrm>
          <a:prstGeom prst="rect">
            <a:avLst/>
          </a:prstGeom>
          <a:noFill/>
        </p:spPr>
        <p:txBody>
          <a:bodyPr wrap="none" rtlCol="0">
            <a:spAutoFit/>
          </a:bodyPr>
          <a:lstStyle/>
          <a:p>
            <a:r>
              <a:rPr lang="en-IN" dirty="0" err="1" smtClean="0"/>
              <a:t>Yaml</a:t>
            </a:r>
            <a:r>
              <a:rPr lang="en-IN" dirty="0" smtClean="0"/>
              <a:t> file for </a:t>
            </a:r>
          </a:p>
          <a:p>
            <a:r>
              <a:rPr lang="en-IN" dirty="0" smtClean="0"/>
              <a:t>role</a:t>
            </a:r>
            <a:endParaRPr lang="en-IN" dirty="0"/>
          </a:p>
        </p:txBody>
      </p:sp>
    </p:spTree>
    <p:extLst>
      <p:ext uri="{BB962C8B-B14F-4D97-AF65-F5344CB8AC3E}">
        <p14:creationId xmlns:p14="http://schemas.microsoft.com/office/powerpoint/2010/main" val="1485878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3"/>
          <p:cNvSpPr>
            <a:spLocks noGrp="1"/>
          </p:cNvSpPr>
          <p:nvPr>
            <p:ph idx="1"/>
          </p:nvPr>
        </p:nvSpPr>
        <p:spPr/>
        <p:txBody>
          <a:bodyPr/>
          <a:lstStyle/>
          <a:p>
            <a:endParaRPr lang="en-IN"/>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8990"/>
          <a:stretch/>
        </p:blipFill>
        <p:spPr bwMode="auto">
          <a:xfrm>
            <a:off x="2028825" y="0"/>
            <a:ext cx="10727056"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33600" y="1691640"/>
            <a:ext cx="1350113" cy="646331"/>
          </a:xfrm>
          <a:prstGeom prst="rect">
            <a:avLst/>
          </a:prstGeom>
          <a:noFill/>
        </p:spPr>
        <p:txBody>
          <a:bodyPr wrap="none" rtlCol="0">
            <a:spAutoFit/>
          </a:bodyPr>
          <a:lstStyle/>
          <a:p>
            <a:r>
              <a:rPr lang="en-IN" dirty="0" smtClean="0"/>
              <a:t>Role binding</a:t>
            </a:r>
          </a:p>
          <a:p>
            <a:r>
              <a:rPr lang="en-IN" dirty="0" smtClean="0"/>
              <a:t> </a:t>
            </a:r>
            <a:r>
              <a:rPr lang="en-IN" dirty="0" err="1" smtClean="0"/>
              <a:t>yaml</a:t>
            </a:r>
            <a:r>
              <a:rPr lang="en-IN" dirty="0" smtClean="0"/>
              <a:t> file</a:t>
            </a:r>
            <a:endParaRPr lang="en-IN" dirty="0"/>
          </a:p>
        </p:txBody>
      </p:sp>
    </p:spTree>
    <p:extLst>
      <p:ext uri="{BB962C8B-B14F-4D97-AF65-F5344CB8AC3E}">
        <p14:creationId xmlns:p14="http://schemas.microsoft.com/office/powerpoint/2010/main" val="1819535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6880" y="-152400"/>
            <a:ext cx="15072359" cy="774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837920" y="1249680"/>
            <a:ext cx="2162964" cy="369332"/>
          </a:xfrm>
          <a:prstGeom prst="rect">
            <a:avLst/>
          </a:prstGeom>
          <a:noFill/>
        </p:spPr>
        <p:txBody>
          <a:bodyPr wrap="none" rtlCol="0">
            <a:spAutoFit/>
          </a:bodyPr>
          <a:lstStyle/>
          <a:p>
            <a:r>
              <a:rPr lang="en-IN" dirty="0" smtClean="0"/>
              <a:t>All  command </a:t>
            </a:r>
            <a:r>
              <a:rPr lang="en-IN" dirty="0" err="1" smtClean="0"/>
              <a:t>histroy</a:t>
            </a:r>
            <a:endParaRPr lang="en-IN" dirty="0"/>
          </a:p>
        </p:txBody>
      </p:sp>
    </p:spTree>
    <p:extLst>
      <p:ext uri="{BB962C8B-B14F-4D97-AF65-F5344CB8AC3E}">
        <p14:creationId xmlns:p14="http://schemas.microsoft.com/office/powerpoint/2010/main" val="3661230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b="10553"/>
          <a:stretch/>
        </p:blipFill>
        <p:spPr>
          <a:xfrm>
            <a:off x="0" y="365125"/>
            <a:ext cx="11681137" cy="5198548"/>
          </a:xfrm>
          <a:prstGeom prst="rect">
            <a:avLst/>
          </a:prstGeom>
        </p:spPr>
      </p:pic>
      <p:sp>
        <p:nvSpPr>
          <p:cNvPr id="5" name="Rectangle 4"/>
          <p:cNvSpPr/>
          <p:nvPr/>
        </p:nvSpPr>
        <p:spPr>
          <a:xfrm>
            <a:off x="9890975" y="746975"/>
            <a:ext cx="1571222" cy="29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5679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665" b="9666"/>
          <a:stretch/>
        </p:blipFill>
        <p:spPr>
          <a:xfrm>
            <a:off x="141668" y="365125"/>
            <a:ext cx="11513711" cy="5211427"/>
          </a:xfrm>
          <a:prstGeom prst="rect">
            <a:avLst/>
          </a:prstGeom>
        </p:spPr>
      </p:pic>
      <p:sp>
        <p:nvSpPr>
          <p:cNvPr id="5" name="Rectangle 4"/>
          <p:cNvSpPr/>
          <p:nvPr/>
        </p:nvSpPr>
        <p:spPr>
          <a:xfrm flipV="1">
            <a:off x="9723549" y="669702"/>
            <a:ext cx="163025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6031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54" y="-1025794"/>
            <a:ext cx="10515600" cy="1325563"/>
          </a:xfrm>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401734"/>
            <a:ext cx="11706896" cy="5646440"/>
          </a:xfrm>
          <a:prstGeom prst="rect">
            <a:avLst/>
          </a:prstGeom>
        </p:spPr>
      </p:pic>
    </p:spTree>
    <p:extLst>
      <p:ext uri="{BB962C8B-B14F-4D97-AF65-F5344CB8AC3E}">
        <p14:creationId xmlns:p14="http://schemas.microsoft.com/office/powerpoint/2010/main" val="1161698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1257" r="11616" b="11431"/>
          <a:stretch/>
        </p:blipFill>
        <p:spPr>
          <a:xfrm>
            <a:off x="154545" y="365125"/>
            <a:ext cx="11011437" cy="5314458"/>
          </a:xfrm>
          <a:prstGeom prst="rect">
            <a:avLst/>
          </a:prstGeom>
        </p:spPr>
      </p:pic>
      <p:sp>
        <p:nvSpPr>
          <p:cNvPr id="5" name="Rectangle 4"/>
          <p:cNvSpPr/>
          <p:nvPr/>
        </p:nvSpPr>
        <p:spPr>
          <a:xfrm>
            <a:off x="10766738" y="669702"/>
            <a:ext cx="587062" cy="218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577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srcRect b="10774"/>
          <a:stretch/>
        </p:blipFill>
        <p:spPr>
          <a:xfrm>
            <a:off x="180305" y="365125"/>
            <a:ext cx="9785440" cy="5185669"/>
          </a:xfrm>
          <a:prstGeom prst="rect">
            <a:avLst/>
          </a:prstGeom>
        </p:spPr>
      </p:pic>
      <p:sp>
        <p:nvSpPr>
          <p:cNvPr id="5" name="Rectangle 4"/>
          <p:cNvSpPr/>
          <p:nvPr/>
        </p:nvSpPr>
        <p:spPr>
          <a:xfrm>
            <a:off x="8500056" y="718813"/>
            <a:ext cx="1210614"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5717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5400" r="2464" b="9655"/>
          <a:stretch/>
        </p:blipFill>
        <p:spPr>
          <a:xfrm>
            <a:off x="193182" y="738614"/>
            <a:ext cx="11552349" cy="5340216"/>
          </a:xfrm>
          <a:prstGeom prst="rect">
            <a:avLst/>
          </a:prstGeom>
        </p:spPr>
      </p:pic>
      <p:sp>
        <p:nvSpPr>
          <p:cNvPr id="5" name="Rectangle 4"/>
          <p:cNvSpPr/>
          <p:nvPr/>
        </p:nvSpPr>
        <p:spPr>
          <a:xfrm>
            <a:off x="10148552" y="738614"/>
            <a:ext cx="1700011" cy="446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rotWithShape="1">
          <a:blip r:embed="rId3"/>
          <a:srcRect l="525" t="4991" r="3497" b="10681"/>
          <a:stretch/>
        </p:blipFill>
        <p:spPr>
          <a:xfrm>
            <a:off x="-341194" y="136478"/>
            <a:ext cx="12487702" cy="6168788"/>
          </a:xfrm>
          <a:prstGeom prst="rect">
            <a:avLst/>
          </a:prstGeom>
        </p:spPr>
      </p:pic>
      <p:sp>
        <p:nvSpPr>
          <p:cNvPr id="7" name="Rectangle 6"/>
          <p:cNvSpPr/>
          <p:nvPr/>
        </p:nvSpPr>
        <p:spPr>
          <a:xfrm>
            <a:off x="10612192" y="103031"/>
            <a:ext cx="1983346"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6999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214" t="23283" r="7090" b="8029"/>
          <a:stretch/>
        </p:blipFill>
        <p:spPr>
          <a:xfrm>
            <a:off x="232012" y="259307"/>
            <a:ext cx="11121787" cy="5568287"/>
          </a:xfrm>
          <a:prstGeom prst="rect">
            <a:avLst/>
          </a:prstGeom>
        </p:spPr>
      </p:pic>
    </p:spTree>
    <p:extLst>
      <p:ext uri="{BB962C8B-B14F-4D97-AF65-F5344CB8AC3E}">
        <p14:creationId xmlns:p14="http://schemas.microsoft.com/office/powerpoint/2010/main" val="3766794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1862</TotalTime>
  <Words>83</Words>
  <Application>Microsoft Office PowerPoint</Application>
  <PresentationFormat>Custom</PresentationFormat>
  <Paragraphs>30</Paragraphs>
  <Slides>29</Slides>
  <Notes>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Lenovo</cp:lastModifiedBy>
  <cp:revision>38</cp:revision>
  <dcterms:created xsi:type="dcterms:W3CDTF">2021-06-28T08:38:25Z</dcterms:created>
  <dcterms:modified xsi:type="dcterms:W3CDTF">2022-08-12T13:03:28Z</dcterms:modified>
</cp:coreProperties>
</file>